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5" r:id="rId1"/>
  </p:sldMasterIdLst>
  <p:notesMasterIdLst>
    <p:notesMasterId r:id="rId12"/>
  </p:notesMasterIdLst>
  <p:handoutMasterIdLst>
    <p:handoutMasterId r:id="rId13"/>
  </p:handoutMasterIdLst>
  <p:sldIdLst>
    <p:sldId id="256" r:id="rId2"/>
    <p:sldId id="302" r:id="rId3"/>
    <p:sldId id="330" r:id="rId4"/>
    <p:sldId id="333" r:id="rId5"/>
    <p:sldId id="332" r:id="rId6"/>
    <p:sldId id="331" r:id="rId7"/>
    <p:sldId id="334" r:id="rId8"/>
    <p:sldId id="335" r:id="rId9"/>
    <p:sldId id="336" r:id="rId10"/>
    <p:sldId id="337" r:id="rId11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26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D52AE29-8BD6-4D4A-8714-1DED91D306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E1F9CA9-1FAC-4DAD-8A5F-3075834729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042A3-0B4D-4B7E-B5DF-C74B5157F851}" type="datetimeFigureOut">
              <a:rPr lang="pt-BR" smtClean="0"/>
              <a:t>20/05/2018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67D9A6E-4ED2-4514-A5E0-AB6815AA5B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DFB7E2D-394B-4C46-95EB-4F4BF02DBB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A7C6F-0BFF-48B4-A55B-C30896ED4B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00636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94D05-F877-4447-A135-C5020AC71E43}" type="datetimeFigureOut">
              <a:rPr lang="pt-BR" smtClean="0"/>
              <a:t>20/05/2018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ECFF4-B3E8-4CA0-98D1-544FB063FE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013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1799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8600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271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6797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3901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202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0826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1241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680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07/03/2018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II - André L. Braga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7552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07/03/2018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II - André L. Braga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47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07/03/2018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II - André L. Braga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86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07/03/2018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II - André L. Braga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926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07/03/2018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II - André L. Braga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9605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07/03/2018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II - André L. Braga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6725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07/03/2018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II - André L. Braga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07/03/2018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II - André L. Braga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01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07/03/2018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II - André L. Braga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16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07/03/2018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II - André L. Braga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8783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07/03/2018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II - André L. Braga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1949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/>
              <a:t>07/03/2018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/>
              <a:t>Programação II - André L. Braga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09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04341" y="1041400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err="1"/>
              <a:t>Programação</a:t>
            </a:r>
            <a:r>
              <a:rPr lang="en-US" dirty="0"/>
              <a:t> II</a:t>
            </a:r>
            <a:br>
              <a:rPr lang="en-US" dirty="0"/>
            </a:br>
            <a:r>
              <a:rPr lang="en-US" dirty="0"/>
              <a:t>(Aula 9)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3697460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Prof. André Luiz Braga</a:t>
            </a:r>
          </a:p>
          <a:p>
            <a:r>
              <a:rPr lang="en-US" dirty="0" err="1"/>
              <a:t>M.Sc</a:t>
            </a:r>
            <a:r>
              <a:rPr lang="en-US" dirty="0"/>
              <a:t> - COPPE/UFRJ</a:t>
            </a:r>
          </a:p>
          <a:p>
            <a:r>
              <a:rPr lang="en-US" dirty="0" err="1"/>
              <a:t>D.Sc</a:t>
            </a:r>
            <a:r>
              <a:rPr lang="en-US" dirty="0"/>
              <a:t> – IBM Silicon Valley Lab / COPPE / UFRJ</a:t>
            </a:r>
          </a:p>
          <a:p>
            <a:r>
              <a:rPr lang="en-US" dirty="0"/>
              <a:t>IBM Certified Sr. IT Architect / Open Group</a:t>
            </a:r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134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74357"/>
            <a:ext cx="10515600" cy="1325562"/>
          </a:xfrm>
        </p:spPr>
        <p:txBody>
          <a:bodyPr>
            <a:normAutofit fontScale="90000"/>
          </a:bodyPr>
          <a:lstStyle/>
          <a:p>
            <a:r>
              <a:rPr lang="en-US" sz="5400" dirty="0" err="1"/>
              <a:t>Programação</a:t>
            </a:r>
            <a:r>
              <a:rPr lang="en-US" sz="5400" dirty="0"/>
              <a:t> II –</a:t>
            </a:r>
            <a:r>
              <a:rPr lang="en-US" sz="5400" b="1" dirty="0"/>
              <a:t> </a:t>
            </a:r>
            <a:r>
              <a:rPr lang="en-US" sz="4900" b="1" dirty="0"/>
              <a:t>Threads Ex.1 – Thread(2)</a:t>
            </a:r>
            <a:endParaRPr lang="pt-BR" b="1" i="1" dirty="0">
              <a:solidFill>
                <a:schemeClr val="tx1"/>
              </a:solidFill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D4182FD9-8866-4ED9-B465-65877B71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07/03/2018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II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10</a:t>
            </a:fld>
            <a:endParaRPr lang="pt-BR" dirty="0"/>
          </a:p>
        </p:txBody>
      </p:sp>
      <p:pic>
        <p:nvPicPr>
          <p:cNvPr id="9" name="Novo projeto">
            <a:hlinkClick r:id="" action="ppaction://media"/>
            <a:extLst>
              <a:ext uri="{FF2B5EF4-FFF2-40B4-BE49-F238E27FC236}">
                <a16:creationId xmlns:a16="http://schemas.microsoft.com/office/drawing/2014/main" id="{01014526-3212-4363-8B07-6E2283F4B9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7389" y="1155730"/>
            <a:ext cx="8782704" cy="494027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EDD1780-53E5-47C6-B490-9FB5408AA3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651" t="44318" r="15836" b="33764"/>
          <a:stretch/>
        </p:blipFill>
        <p:spPr>
          <a:xfrm>
            <a:off x="348299" y="1017779"/>
            <a:ext cx="4199735" cy="9875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5694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4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err="1"/>
              <a:t>Programação</a:t>
            </a:r>
            <a:r>
              <a:rPr lang="en-US" sz="5400" dirty="0"/>
              <a:t> II</a:t>
            </a:r>
            <a:br>
              <a:rPr lang="en-US" sz="5400" dirty="0"/>
            </a:br>
            <a:r>
              <a:rPr lang="en-US" sz="5400" b="1" dirty="0"/>
              <a:t>Aula 8 – </a:t>
            </a:r>
            <a:r>
              <a:rPr lang="en-US" sz="5400" b="1" dirty="0" err="1"/>
              <a:t>MultiThreading</a:t>
            </a:r>
            <a:endParaRPr lang="pt-BR" sz="5400" b="1" i="1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sz="6000" dirty="0" err="1"/>
              <a:t>Basico</a:t>
            </a:r>
            <a:endParaRPr lang="en-US" sz="6000" dirty="0"/>
          </a:p>
          <a:p>
            <a:pPr marL="514350" indent="-514350">
              <a:buFont typeface="+mj-lt"/>
              <a:buAutoNum type="arabicParenR"/>
            </a:pPr>
            <a:r>
              <a:rPr lang="en-US" sz="6000" dirty="0" err="1"/>
              <a:t>Sincronização</a:t>
            </a:r>
            <a:endParaRPr lang="en-US" sz="6000" dirty="0"/>
          </a:p>
          <a:p>
            <a:pPr marL="514350" indent="-514350">
              <a:buFont typeface="+mj-lt"/>
              <a:buAutoNum type="arabicParenR"/>
            </a:pPr>
            <a:endParaRPr lang="en-US" dirty="0"/>
          </a:p>
          <a:p>
            <a:pPr>
              <a:buFont typeface="+mj-lt"/>
              <a:buAutoNum type="arabicParenR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II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2</a:t>
            </a:fld>
            <a:endParaRPr lang="pt-BR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7D292EF-FB5E-43E7-A105-D00F28EDE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07/03/2018</a:t>
            </a:r>
          </a:p>
        </p:txBody>
      </p:sp>
    </p:spTree>
    <p:extLst>
      <p:ext uri="{BB962C8B-B14F-4D97-AF65-F5344CB8AC3E}">
        <p14:creationId xmlns:p14="http://schemas.microsoft.com/office/powerpoint/2010/main" val="268008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74357"/>
            <a:ext cx="10515600" cy="1325562"/>
          </a:xfrm>
        </p:spPr>
        <p:txBody>
          <a:bodyPr>
            <a:normAutofit/>
          </a:bodyPr>
          <a:lstStyle/>
          <a:p>
            <a:r>
              <a:rPr lang="en-US" sz="5400" dirty="0" err="1"/>
              <a:t>Programação</a:t>
            </a:r>
            <a:r>
              <a:rPr lang="en-US" sz="5400" dirty="0"/>
              <a:t> II –</a:t>
            </a:r>
            <a:r>
              <a:rPr lang="en-US" sz="5400" b="1" dirty="0"/>
              <a:t> </a:t>
            </a:r>
            <a:r>
              <a:rPr lang="en-US" sz="4900" b="1" dirty="0" err="1"/>
              <a:t>MultiThreading</a:t>
            </a:r>
            <a:endParaRPr lang="pt-BR" b="1" i="1" dirty="0">
              <a:solidFill>
                <a:schemeClr val="tx1"/>
              </a:solidFill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D4182FD9-8866-4ED9-B465-65877B71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07/03/2018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II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3</a:t>
            </a:fld>
            <a:endParaRPr lang="pt-BR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D49B08C-3E64-46AE-946C-E5C1EB6D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266" y="865884"/>
            <a:ext cx="8197496" cy="562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98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74357"/>
            <a:ext cx="10515600" cy="1325562"/>
          </a:xfrm>
        </p:spPr>
        <p:txBody>
          <a:bodyPr>
            <a:normAutofit/>
          </a:bodyPr>
          <a:lstStyle/>
          <a:p>
            <a:r>
              <a:rPr lang="en-US" sz="5400" dirty="0" err="1"/>
              <a:t>Programação</a:t>
            </a:r>
            <a:r>
              <a:rPr lang="en-US" sz="5400" dirty="0"/>
              <a:t> II –</a:t>
            </a:r>
            <a:r>
              <a:rPr lang="en-US" sz="5400" b="1" dirty="0"/>
              <a:t> </a:t>
            </a:r>
            <a:r>
              <a:rPr lang="en-US" sz="4900" b="1" dirty="0"/>
              <a:t>Threads </a:t>
            </a:r>
            <a:r>
              <a:rPr lang="en-US" sz="4900" b="1" dirty="0" err="1"/>
              <a:t>em</a:t>
            </a:r>
            <a:r>
              <a:rPr lang="en-US" sz="4900" b="1" dirty="0"/>
              <a:t> JAVA(1)</a:t>
            </a:r>
            <a:endParaRPr lang="pt-BR" b="1" i="1" dirty="0">
              <a:solidFill>
                <a:schemeClr val="tx1"/>
              </a:solidFill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D4182FD9-8866-4ED9-B465-65877B71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07/03/2018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II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4</a:t>
            </a:fld>
            <a:endParaRPr lang="pt-BR" dirty="0"/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F715AA5F-7A77-4686-B84B-53F4D462E811}"/>
              </a:ext>
            </a:extLst>
          </p:cNvPr>
          <p:cNvCxnSpPr>
            <a:cxnSpLocks/>
          </p:cNvCxnSpPr>
          <p:nvPr/>
        </p:nvCxnSpPr>
        <p:spPr>
          <a:xfrm flipH="1">
            <a:off x="3743119" y="1251205"/>
            <a:ext cx="3295787" cy="10047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m 17">
            <a:extLst>
              <a:ext uri="{FF2B5EF4-FFF2-40B4-BE49-F238E27FC236}">
                <a16:creationId xmlns:a16="http://schemas.microsoft.com/office/drawing/2014/main" id="{6AC776AD-5246-4088-8765-D5C2F4E40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646" y="1265210"/>
            <a:ext cx="10078756" cy="46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19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74357"/>
            <a:ext cx="10515600" cy="1325562"/>
          </a:xfrm>
        </p:spPr>
        <p:txBody>
          <a:bodyPr>
            <a:normAutofit/>
          </a:bodyPr>
          <a:lstStyle/>
          <a:p>
            <a:r>
              <a:rPr lang="en-US" sz="5400" dirty="0" err="1"/>
              <a:t>Programação</a:t>
            </a:r>
            <a:r>
              <a:rPr lang="en-US" sz="5400" dirty="0"/>
              <a:t> II –</a:t>
            </a:r>
            <a:r>
              <a:rPr lang="en-US" sz="5400" b="1" dirty="0"/>
              <a:t> </a:t>
            </a:r>
            <a:r>
              <a:rPr lang="en-US" sz="4900" b="1" dirty="0"/>
              <a:t>Threads </a:t>
            </a:r>
            <a:r>
              <a:rPr lang="en-US" sz="4900" b="1" dirty="0" err="1"/>
              <a:t>em</a:t>
            </a:r>
            <a:r>
              <a:rPr lang="en-US" sz="4900" b="1" dirty="0"/>
              <a:t> JAVA(2)</a:t>
            </a:r>
            <a:endParaRPr lang="pt-BR" b="1" i="1" dirty="0">
              <a:solidFill>
                <a:schemeClr val="tx1"/>
              </a:solidFill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D4182FD9-8866-4ED9-B465-65877B71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07/03/2018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II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5</a:t>
            </a:fld>
            <a:endParaRPr lang="pt-BR" dirty="0"/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F715AA5F-7A77-4686-B84B-53F4D462E811}"/>
              </a:ext>
            </a:extLst>
          </p:cNvPr>
          <p:cNvCxnSpPr>
            <a:cxnSpLocks/>
          </p:cNvCxnSpPr>
          <p:nvPr/>
        </p:nvCxnSpPr>
        <p:spPr>
          <a:xfrm flipH="1">
            <a:off x="3743119" y="1251205"/>
            <a:ext cx="3295787" cy="10047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1AEFA829-F99F-4273-8F9C-F77FC8F2B9D2}"/>
              </a:ext>
            </a:extLst>
          </p:cNvPr>
          <p:cNvSpPr/>
          <p:nvPr/>
        </p:nvSpPr>
        <p:spPr>
          <a:xfrm>
            <a:off x="953399" y="930372"/>
            <a:ext cx="9927303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pt-BR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pt-BR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dirty="0" err="1"/>
              <a:t>MotorCarro</a:t>
            </a:r>
            <a:r>
              <a:rPr lang="pt-BR" sz="2400" dirty="0"/>
              <a:t> </a:t>
            </a:r>
            <a:r>
              <a:rPr lang="pt-BR" sz="2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pt-BR" sz="2400" dirty="0"/>
              <a:t> </a:t>
            </a:r>
            <a:r>
              <a:rPr lang="pt-BR" sz="2400" b="1" dirty="0" err="1">
                <a:solidFill>
                  <a:schemeClr val="accent4">
                    <a:lumMod val="75000"/>
                  </a:schemeClr>
                </a:solidFill>
              </a:rPr>
              <a:t>Runnable</a:t>
            </a:r>
            <a:r>
              <a:rPr lang="pt-BR" sz="2400" dirty="0"/>
              <a:t> {</a:t>
            </a:r>
          </a:p>
          <a:p>
            <a:r>
              <a:rPr lang="pt-BR" sz="2400" dirty="0"/>
              <a:t>. . .</a:t>
            </a:r>
          </a:p>
          <a:p>
            <a:r>
              <a:rPr lang="pt-BR" sz="2400" dirty="0"/>
              <a:t>    @</a:t>
            </a:r>
            <a:r>
              <a:rPr lang="pt-BR" sz="2400" dirty="0" err="1"/>
              <a:t>Override</a:t>
            </a:r>
            <a:endParaRPr lang="pt-BR" sz="2400" dirty="0"/>
          </a:p>
          <a:p>
            <a:r>
              <a:rPr lang="pt-BR" sz="2400" b="1" dirty="0">
                <a:solidFill>
                  <a:schemeClr val="accent4">
                    <a:lumMod val="75000"/>
                  </a:schemeClr>
                </a:solidFill>
              </a:rPr>
              <a:t>    </a:t>
            </a:r>
            <a:r>
              <a:rPr lang="pt-BR" sz="2400" b="1" dirty="0" err="1">
                <a:solidFill>
                  <a:schemeClr val="accent4">
                    <a:lumMod val="75000"/>
                  </a:schemeClr>
                </a:solidFill>
              </a:rPr>
              <a:t>public</a:t>
            </a:r>
            <a:r>
              <a:rPr lang="pt-BR" sz="24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pt-BR" sz="2400" b="1" dirty="0" err="1">
                <a:solidFill>
                  <a:schemeClr val="accent4">
                    <a:lumMod val="75000"/>
                  </a:schemeClr>
                </a:solidFill>
              </a:rPr>
              <a:t>void</a:t>
            </a:r>
            <a:r>
              <a:rPr lang="pt-BR" sz="24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pt-BR" sz="2400" b="1" dirty="0" err="1">
                <a:solidFill>
                  <a:schemeClr val="accent4">
                    <a:lumMod val="75000"/>
                  </a:schemeClr>
                </a:solidFill>
              </a:rPr>
              <a:t>run</a:t>
            </a:r>
            <a:r>
              <a:rPr lang="pt-BR" sz="2400" b="1" dirty="0">
                <a:solidFill>
                  <a:schemeClr val="accent4">
                    <a:lumMod val="75000"/>
                  </a:schemeClr>
                </a:solidFill>
              </a:rPr>
              <a:t>() {  </a:t>
            </a:r>
          </a:p>
          <a:p>
            <a:r>
              <a:rPr lang="pt-BR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pt-BR" sz="2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pt-BR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pt-BR" sz="2400" dirty="0"/>
              <a:t>     	</a:t>
            </a:r>
            <a:r>
              <a:rPr lang="pt-BR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pt-BR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 ...   )  { </a:t>
            </a:r>
            <a:r>
              <a:rPr lang="pt-BR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pt-BR" sz="2400" dirty="0"/>
              <a:t>(Ou outro comando de repetição)</a:t>
            </a:r>
          </a:p>
          <a:p>
            <a:r>
              <a:rPr lang="pt-BR" sz="2400" dirty="0"/>
              <a:t>              </a:t>
            </a:r>
            <a:r>
              <a:rPr lang="pt-BR" sz="3600" dirty="0">
                <a:solidFill>
                  <a:schemeClr val="accent5"/>
                </a:solidFill>
              </a:rPr>
              <a:t>&lt;Tarefa que vai ser feita continuamente&gt;</a:t>
            </a:r>
          </a:p>
          <a:p>
            <a:r>
              <a:rPr lang="pt-BR" sz="2400" dirty="0"/>
              <a:t>	      	   </a:t>
            </a:r>
            <a:r>
              <a:rPr lang="pt-BR" sz="2400" b="1" dirty="0" err="1">
                <a:solidFill>
                  <a:schemeClr val="accent4">
                    <a:lumMod val="75000"/>
                  </a:schemeClr>
                </a:solidFill>
              </a:rPr>
              <a:t>Thread.sleep</a:t>
            </a:r>
            <a:r>
              <a:rPr lang="pt-BR" sz="2400" b="1" dirty="0">
                <a:solidFill>
                  <a:schemeClr val="accent4">
                    <a:lumMod val="75000"/>
                  </a:schemeClr>
                </a:solidFill>
              </a:rPr>
              <a:t>(&lt;</a:t>
            </a:r>
            <a:r>
              <a:rPr lang="pt-BR" sz="2400" dirty="0"/>
              <a:t>milissegundos&gt;</a:t>
            </a:r>
            <a:r>
              <a:rPr lang="pt-BR" sz="2400" b="1" dirty="0">
                <a:solidFill>
                  <a:schemeClr val="accent4">
                    <a:lumMod val="75000"/>
                  </a:schemeClr>
                </a:solidFill>
              </a:rPr>
              <a:t>); </a:t>
            </a:r>
            <a:r>
              <a:rPr lang="pt-BR" sz="2400" i="1" dirty="0"/>
              <a:t>PAUSA (Opcional)</a:t>
            </a:r>
          </a:p>
          <a:p>
            <a:r>
              <a:rPr lang="pt-BR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    }   </a:t>
            </a:r>
          </a:p>
          <a:p>
            <a:r>
              <a:rPr lang="pt-BR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}catch(</a:t>
            </a:r>
            <a:r>
              <a:rPr lang="pt-BR" sz="2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lang="pt-BR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</a:t>
            </a:r>
            <a:r>
              <a:rPr lang="pt-BR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              </a:t>
            </a:r>
          </a:p>
          <a:p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....</a:t>
            </a:r>
          </a:p>
          <a:p>
            <a:r>
              <a:rPr lang="pt-BR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}                  </a:t>
            </a:r>
          </a:p>
          <a:p>
            <a:r>
              <a:rPr lang="pt-BR" sz="2400" b="1" dirty="0">
                <a:solidFill>
                  <a:schemeClr val="accent4">
                    <a:lumMod val="75000"/>
                  </a:schemeClr>
                </a:solidFill>
              </a:rPr>
              <a:t>    }</a:t>
            </a:r>
            <a:endParaRPr lang="pt-BR" sz="2400" dirty="0"/>
          </a:p>
          <a:p>
            <a:r>
              <a:rPr lang="pt-BR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145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74357"/>
            <a:ext cx="10515600" cy="1325562"/>
          </a:xfrm>
        </p:spPr>
        <p:txBody>
          <a:bodyPr>
            <a:normAutofit/>
          </a:bodyPr>
          <a:lstStyle/>
          <a:p>
            <a:r>
              <a:rPr lang="en-US" sz="5400" dirty="0" err="1"/>
              <a:t>Programação</a:t>
            </a:r>
            <a:r>
              <a:rPr lang="en-US" sz="5400" dirty="0"/>
              <a:t> II –</a:t>
            </a:r>
            <a:r>
              <a:rPr lang="en-US" sz="5400" b="1" dirty="0"/>
              <a:t> </a:t>
            </a:r>
            <a:r>
              <a:rPr lang="en-US" sz="4900" b="1" dirty="0"/>
              <a:t>Threads </a:t>
            </a:r>
            <a:r>
              <a:rPr lang="en-US" sz="4900" b="1" dirty="0" err="1"/>
              <a:t>em</a:t>
            </a:r>
            <a:r>
              <a:rPr lang="en-US" sz="4900" b="1" dirty="0"/>
              <a:t> JAVA(3)</a:t>
            </a:r>
            <a:endParaRPr lang="pt-BR" b="1" i="1" dirty="0">
              <a:solidFill>
                <a:schemeClr val="tx1"/>
              </a:solidFill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D4182FD9-8866-4ED9-B465-65877B71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07/03/2018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II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6</a:t>
            </a:fld>
            <a:endParaRPr lang="pt-BR" dirty="0"/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F715AA5F-7A77-4686-B84B-53F4D462E811}"/>
              </a:ext>
            </a:extLst>
          </p:cNvPr>
          <p:cNvCxnSpPr>
            <a:cxnSpLocks/>
          </p:cNvCxnSpPr>
          <p:nvPr/>
        </p:nvCxnSpPr>
        <p:spPr>
          <a:xfrm>
            <a:off x="5756115" y="2276132"/>
            <a:ext cx="2397285" cy="123674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1AEFA829-F99F-4273-8F9C-F77FC8F2B9D2}"/>
              </a:ext>
            </a:extLst>
          </p:cNvPr>
          <p:cNvSpPr/>
          <p:nvPr/>
        </p:nvSpPr>
        <p:spPr>
          <a:xfrm>
            <a:off x="165557" y="1318499"/>
            <a:ext cx="1186088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/>
              <a:t>1 - Primeiro criamos o "Motor do robô“ (</a:t>
            </a:r>
            <a:r>
              <a:rPr lang="pt-BR" sz="2400" dirty="0"/>
              <a:t>A classe que implementa a “</a:t>
            </a:r>
            <a:r>
              <a:rPr lang="pt-BR" sz="2400" dirty="0" err="1"/>
              <a:t>Runnable</a:t>
            </a:r>
            <a:r>
              <a:rPr lang="pt-BR" sz="2400" dirty="0"/>
              <a:t>”)</a:t>
            </a:r>
          </a:p>
          <a:p>
            <a:r>
              <a:rPr lang="pt-BR" sz="3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t-BR" sz="32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MotorCarro</a:t>
            </a:r>
            <a:r>
              <a:rPr lang="pt-BR" sz="3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motorCarro</a:t>
            </a:r>
            <a:r>
              <a:rPr lang="pt-BR" sz="3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pt-BR" sz="32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MotorCarro</a:t>
            </a:r>
            <a:r>
              <a:rPr lang="pt-BR" sz="3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32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pt-BR" sz="3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pt-BR" sz="3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</a:p>
          <a:p>
            <a:r>
              <a:rPr lang="pt-BR" sz="3200" dirty="0"/>
              <a:t>2 - Depois criamos o “Robô" e colocamos o "motor" dentro</a:t>
            </a:r>
          </a:p>
          <a:p>
            <a:r>
              <a:rPr lang="pt-BR" sz="3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Thread </a:t>
            </a:r>
            <a:r>
              <a:rPr lang="pt-BR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roboCarro</a:t>
            </a:r>
            <a:r>
              <a:rPr lang="pt-BR" sz="3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new Thread(</a:t>
            </a:r>
            <a:r>
              <a:rPr lang="pt-BR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motorCarro</a:t>
            </a:r>
            <a:r>
              <a:rPr lang="pt-BR" sz="3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pt-BR" sz="32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3200" dirty="0"/>
              <a:t>3 - Agora disparamos o "Robô"</a:t>
            </a:r>
          </a:p>
          <a:p>
            <a:r>
              <a:rPr lang="pt-BR" sz="3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t-BR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roboCarro</a:t>
            </a:r>
            <a:r>
              <a:rPr lang="pt-BR" sz="32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.start</a:t>
            </a:r>
            <a:r>
              <a:rPr lang="pt-BR" sz="3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endParaRPr lang="en-US" sz="32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sz="24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2400" dirty="0"/>
              <a:t>     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CAA4C375-AC98-4171-9AEF-58118EB085B8}"/>
              </a:ext>
            </a:extLst>
          </p:cNvPr>
          <p:cNvCxnSpPr>
            <a:cxnSpLocks/>
          </p:cNvCxnSpPr>
          <p:nvPr/>
        </p:nvCxnSpPr>
        <p:spPr>
          <a:xfrm>
            <a:off x="2730043" y="3780189"/>
            <a:ext cx="65784" cy="10878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233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74357"/>
            <a:ext cx="10515600" cy="1325562"/>
          </a:xfrm>
        </p:spPr>
        <p:txBody>
          <a:bodyPr>
            <a:normAutofit/>
          </a:bodyPr>
          <a:lstStyle/>
          <a:p>
            <a:r>
              <a:rPr lang="en-US" sz="5400" dirty="0" err="1"/>
              <a:t>Programação</a:t>
            </a:r>
            <a:r>
              <a:rPr lang="en-US" sz="5400" dirty="0"/>
              <a:t> II –</a:t>
            </a:r>
            <a:r>
              <a:rPr lang="en-US" sz="5400" b="1" dirty="0"/>
              <a:t> </a:t>
            </a:r>
            <a:r>
              <a:rPr lang="en-US" sz="4900" b="1" dirty="0"/>
              <a:t>Threads </a:t>
            </a:r>
            <a:r>
              <a:rPr lang="en-US" sz="4900" b="1" dirty="0" err="1"/>
              <a:t>Exemplo</a:t>
            </a:r>
            <a:r>
              <a:rPr lang="en-US" sz="4900" b="1" dirty="0"/>
              <a:t> 1</a:t>
            </a:r>
            <a:endParaRPr lang="pt-BR" b="1" i="1" dirty="0">
              <a:solidFill>
                <a:schemeClr val="tx1"/>
              </a:solidFill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D4182FD9-8866-4ED9-B465-65877B71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07/03/2018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II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7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DD1780-53E5-47C6-B490-9FB5408AA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54" y="1066419"/>
            <a:ext cx="6129854" cy="45057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A260F8E-D6EA-4C4A-8A21-2E9E03F182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757"/>
          <a:stretch/>
        </p:blipFill>
        <p:spPr>
          <a:xfrm>
            <a:off x="7439758" y="5296196"/>
            <a:ext cx="3733800" cy="1180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9A0A693-5A91-4C28-B82C-C04F96411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959" y="3584172"/>
            <a:ext cx="4286250" cy="1581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1B75FA6-BD06-4BB2-8019-ACC27581A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159" y="1391713"/>
            <a:ext cx="4800600" cy="2162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7F0064B-3433-43F1-900B-C7306D3C6A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948289"/>
            <a:ext cx="5834787" cy="5441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F715AA5F-7A77-4686-B84B-53F4D462E811}"/>
              </a:ext>
            </a:extLst>
          </p:cNvPr>
          <p:cNvCxnSpPr>
            <a:cxnSpLocks/>
          </p:cNvCxnSpPr>
          <p:nvPr/>
        </p:nvCxnSpPr>
        <p:spPr>
          <a:xfrm flipV="1">
            <a:off x="4151376" y="3694396"/>
            <a:ext cx="2056570" cy="6352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448C866A-133A-4281-AE1C-C2C36B00E099}"/>
              </a:ext>
            </a:extLst>
          </p:cNvPr>
          <p:cNvCxnSpPr>
            <a:cxnSpLocks/>
          </p:cNvCxnSpPr>
          <p:nvPr/>
        </p:nvCxnSpPr>
        <p:spPr>
          <a:xfrm flipV="1">
            <a:off x="4151376" y="1340757"/>
            <a:ext cx="2414016" cy="23329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3E3EEB92-3D28-4244-B5CF-B913F064AB47}"/>
              </a:ext>
            </a:extLst>
          </p:cNvPr>
          <p:cNvCxnSpPr>
            <a:cxnSpLocks/>
          </p:cNvCxnSpPr>
          <p:nvPr/>
        </p:nvCxnSpPr>
        <p:spPr>
          <a:xfrm>
            <a:off x="4245557" y="5355065"/>
            <a:ext cx="3194201" cy="346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39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74357"/>
            <a:ext cx="10515600" cy="1325562"/>
          </a:xfrm>
        </p:spPr>
        <p:txBody>
          <a:bodyPr>
            <a:normAutofit fontScale="90000"/>
          </a:bodyPr>
          <a:lstStyle/>
          <a:p>
            <a:r>
              <a:rPr lang="en-US" sz="5400" dirty="0" err="1"/>
              <a:t>Programação</a:t>
            </a:r>
            <a:r>
              <a:rPr lang="en-US" sz="5400" dirty="0"/>
              <a:t> II –</a:t>
            </a:r>
            <a:r>
              <a:rPr lang="en-US" sz="5400" b="1" dirty="0"/>
              <a:t> </a:t>
            </a:r>
            <a:r>
              <a:rPr lang="en-US" sz="4900" b="1" dirty="0"/>
              <a:t>Threads Ex. 1 – Thread(1)</a:t>
            </a:r>
            <a:endParaRPr lang="pt-BR" b="1" i="1" dirty="0">
              <a:solidFill>
                <a:schemeClr val="tx1"/>
              </a:solidFill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D4182FD9-8866-4ED9-B465-65877B71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07/03/2018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II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8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DD1780-53E5-47C6-B490-9FB5408AA3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3" t="77156" r="15665" b="1580"/>
          <a:stretch/>
        </p:blipFill>
        <p:spPr>
          <a:xfrm>
            <a:off x="189891" y="1035677"/>
            <a:ext cx="4617720" cy="9580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33A0A86-F581-42B0-B1D0-8275D0F6B5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6" t="1" r="-436" b="4486"/>
          <a:stretch/>
        </p:blipFill>
        <p:spPr>
          <a:xfrm>
            <a:off x="4850545" y="775092"/>
            <a:ext cx="6708099" cy="59463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F715AA5F-7A77-4686-B84B-53F4D462E811}"/>
              </a:ext>
            </a:extLst>
          </p:cNvPr>
          <p:cNvCxnSpPr>
            <a:cxnSpLocks/>
          </p:cNvCxnSpPr>
          <p:nvPr/>
        </p:nvCxnSpPr>
        <p:spPr>
          <a:xfrm flipV="1">
            <a:off x="4681728" y="3749757"/>
            <a:ext cx="1966113" cy="2095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448C866A-133A-4281-AE1C-C2C36B00E099}"/>
              </a:ext>
            </a:extLst>
          </p:cNvPr>
          <p:cNvCxnSpPr>
            <a:cxnSpLocks/>
          </p:cNvCxnSpPr>
          <p:nvPr/>
        </p:nvCxnSpPr>
        <p:spPr>
          <a:xfrm flipV="1">
            <a:off x="1807396" y="1611592"/>
            <a:ext cx="3812160" cy="14922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3E3EEB92-3D28-4244-B5CF-B913F064AB47}"/>
              </a:ext>
            </a:extLst>
          </p:cNvPr>
          <p:cNvCxnSpPr>
            <a:cxnSpLocks/>
          </p:cNvCxnSpPr>
          <p:nvPr/>
        </p:nvCxnSpPr>
        <p:spPr>
          <a:xfrm>
            <a:off x="2734056" y="4937760"/>
            <a:ext cx="2901644" cy="9019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DE0A5F3-428D-425F-BC73-F6AD1C8846C5}"/>
              </a:ext>
            </a:extLst>
          </p:cNvPr>
          <p:cNvSpPr txBox="1"/>
          <p:nvPr/>
        </p:nvSpPr>
        <p:spPr>
          <a:xfrm>
            <a:off x="189891" y="2937992"/>
            <a:ext cx="48481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Dessa forma o “Motor”</a:t>
            </a:r>
          </a:p>
          <a:p>
            <a:r>
              <a:rPr lang="en-US" sz="3600" dirty="0"/>
              <a:t>só </a:t>
            </a:r>
            <a:r>
              <a:rPr lang="en-US" sz="3600" dirty="0" err="1"/>
              <a:t>inicia</a:t>
            </a:r>
            <a:r>
              <a:rPr lang="en-US" sz="3600" dirty="0"/>
              <a:t> com a “</a:t>
            </a:r>
            <a:r>
              <a:rPr lang="en-US" sz="3600" dirty="0" err="1"/>
              <a:t>ignição</a:t>
            </a:r>
            <a:r>
              <a:rPr lang="en-US" sz="3600" dirty="0"/>
              <a:t>” </a:t>
            </a:r>
          </a:p>
          <a:p>
            <a:r>
              <a:rPr lang="en-US" sz="3600" dirty="0" err="1"/>
              <a:t>ligada</a:t>
            </a:r>
            <a:r>
              <a:rPr lang="en-US" sz="3600" dirty="0"/>
              <a:t> e vai </a:t>
            </a:r>
            <a:r>
              <a:rPr lang="en-US" sz="3600" dirty="0" err="1"/>
              <a:t>parar</a:t>
            </a:r>
            <a:r>
              <a:rPr lang="en-US" sz="3600" dirty="0"/>
              <a:t> se </a:t>
            </a:r>
          </a:p>
          <a:p>
            <a:r>
              <a:rPr lang="en-US" sz="3600" dirty="0" err="1"/>
              <a:t>desligarmos</a:t>
            </a:r>
            <a:r>
              <a:rPr lang="en-US" sz="3600" dirty="0"/>
              <a:t>.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650024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B1035AC-FB65-4B77-BB1B-3DB74434E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3" y="2510490"/>
            <a:ext cx="4210680" cy="255589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43BB161-C55B-4522-B713-7F3513F42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3" r="2519"/>
          <a:stretch/>
        </p:blipFill>
        <p:spPr>
          <a:xfrm>
            <a:off x="4038600" y="2272722"/>
            <a:ext cx="9401167" cy="397139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74357"/>
            <a:ext cx="10515600" cy="1325562"/>
          </a:xfrm>
        </p:spPr>
        <p:txBody>
          <a:bodyPr>
            <a:normAutofit fontScale="90000"/>
          </a:bodyPr>
          <a:lstStyle/>
          <a:p>
            <a:r>
              <a:rPr lang="en-US" sz="5400" dirty="0" err="1"/>
              <a:t>Programação</a:t>
            </a:r>
            <a:r>
              <a:rPr lang="en-US" sz="5400" dirty="0"/>
              <a:t> II –</a:t>
            </a:r>
            <a:r>
              <a:rPr lang="en-US" sz="5400" b="1" dirty="0"/>
              <a:t> </a:t>
            </a:r>
            <a:r>
              <a:rPr lang="en-US" sz="4900" b="1" dirty="0"/>
              <a:t>Threads Ex.1 – Thread(2)</a:t>
            </a:r>
            <a:endParaRPr lang="pt-BR" b="1" i="1" dirty="0">
              <a:solidFill>
                <a:schemeClr val="tx1"/>
              </a:solidFill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D4182FD9-8866-4ED9-B465-65877B71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07/03/2018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II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9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DD1780-53E5-47C6-B490-9FB5408AA3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51" t="44318" r="15836" b="33764"/>
          <a:stretch/>
        </p:blipFill>
        <p:spPr>
          <a:xfrm>
            <a:off x="261214" y="1173873"/>
            <a:ext cx="4199735" cy="9875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7F0064B-3433-43F1-900B-C7306D3C6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5557" y="1084481"/>
            <a:ext cx="7710579" cy="6465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F715AA5F-7A77-4686-B84B-53F4D462E811}"/>
              </a:ext>
            </a:extLst>
          </p:cNvPr>
          <p:cNvCxnSpPr>
            <a:cxnSpLocks/>
          </p:cNvCxnSpPr>
          <p:nvPr/>
        </p:nvCxnSpPr>
        <p:spPr>
          <a:xfrm flipV="1">
            <a:off x="2361081" y="2588606"/>
            <a:ext cx="3481576" cy="10851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448C866A-133A-4281-AE1C-C2C36B00E099}"/>
              </a:ext>
            </a:extLst>
          </p:cNvPr>
          <p:cNvCxnSpPr>
            <a:cxnSpLocks/>
          </p:cNvCxnSpPr>
          <p:nvPr/>
        </p:nvCxnSpPr>
        <p:spPr>
          <a:xfrm flipV="1">
            <a:off x="3675277" y="1474731"/>
            <a:ext cx="2615795" cy="4304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3E3EEB92-3D28-4244-B5CF-B913F064AB47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260461" y="3452991"/>
            <a:ext cx="2774874" cy="13792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A4D5E7B1-4387-470E-8CD5-AF4EB19CBD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8757"/>
          <a:stretch/>
        </p:blipFill>
        <p:spPr>
          <a:xfrm>
            <a:off x="59973" y="4832225"/>
            <a:ext cx="4400976" cy="13917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3857479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TM02900688[[fn=Faceta]]</Template>
  <TotalTime>4419</TotalTime>
  <Words>311</Words>
  <Application>Microsoft Office PowerPoint</Application>
  <PresentationFormat>Widescreen</PresentationFormat>
  <Paragraphs>80</Paragraphs>
  <Slides>10</Slides>
  <Notes>9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Calibri</vt:lpstr>
      <vt:lpstr>Calibri Light</vt:lpstr>
      <vt:lpstr>Courier New</vt:lpstr>
      <vt:lpstr>Wingdings</vt:lpstr>
      <vt:lpstr>Wingdings 2</vt:lpstr>
      <vt:lpstr>HDOfficeLightV0</vt:lpstr>
      <vt:lpstr>Programação II (Aula 9)</vt:lpstr>
      <vt:lpstr>Programação II Aula 8 – MultiThreading</vt:lpstr>
      <vt:lpstr>Programação II – MultiThreading</vt:lpstr>
      <vt:lpstr>Programação II – Threads em JAVA(1)</vt:lpstr>
      <vt:lpstr>Programação II – Threads em JAVA(2)</vt:lpstr>
      <vt:lpstr>Programação II – Threads em JAVA(3)</vt:lpstr>
      <vt:lpstr>Programação II – Threads Exemplo 1</vt:lpstr>
      <vt:lpstr>Programação II – Threads Ex. 1 – Thread(1)</vt:lpstr>
      <vt:lpstr>Programação II – Threads Ex.1 – Thread(2)</vt:lpstr>
      <vt:lpstr>Programação II – Threads Ex.1 – Thread(2)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e Projeto de Sistemas</dc:title>
  <dc:creator>Andre Braga</dc:creator>
  <cp:lastModifiedBy>Andre Braga</cp:lastModifiedBy>
  <cp:revision>152</cp:revision>
  <cp:lastPrinted>2018-02-21T20:08:26Z</cp:lastPrinted>
  <dcterms:created xsi:type="dcterms:W3CDTF">2016-08-01T02:15:42Z</dcterms:created>
  <dcterms:modified xsi:type="dcterms:W3CDTF">2018-05-20T17:20:43Z</dcterms:modified>
</cp:coreProperties>
</file>